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</p:sldMasterIdLst>
  <p:notesMasterIdLst>
    <p:notesMasterId r:id="rId18"/>
  </p:notesMasterIdLst>
  <p:sldIdLst>
    <p:sldId id="272" r:id="rId3"/>
    <p:sldId id="256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59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BDFCB"/>
          </a:solidFill>
        </a:fill>
      </a:tcStyle>
    </a:wholeTbl>
    <a:band2H>
      <a:tcTxStyle/>
      <a:tcStyle>
        <a:tcBdr/>
        <a:fill>
          <a:solidFill>
            <a:srgbClr val="FDF0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BD2CC"/>
          </a:solidFill>
        </a:fill>
      </a:tcStyle>
    </a:wholeTbl>
    <a:band2H>
      <a:tcTxStyle/>
      <a:tcStyle>
        <a:tcBdr/>
        <a:fill>
          <a:solidFill>
            <a:srgbClr val="F5E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FDDDA"/>
          </a:solidFill>
        </a:fill>
      </a:tcStyle>
    </a:wholeTbl>
    <a:band2H>
      <a:tcTxStyle/>
      <a:tcStyle>
        <a:tcBdr/>
        <a:fill>
          <a:solidFill>
            <a:srgbClr val="F0EF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1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Gill Sans MT"/>
      </a:defRPr>
    </a:lvl1pPr>
    <a:lvl2pPr indent="228600" defTabSz="457200" latinLnBrk="0">
      <a:defRPr sz="1200">
        <a:latin typeface="+mj-lt"/>
        <a:ea typeface="+mj-ea"/>
        <a:cs typeface="+mj-cs"/>
        <a:sym typeface="Gill Sans MT"/>
      </a:defRPr>
    </a:lvl2pPr>
    <a:lvl3pPr indent="457200" defTabSz="457200" latinLnBrk="0">
      <a:defRPr sz="1200">
        <a:latin typeface="+mj-lt"/>
        <a:ea typeface="+mj-ea"/>
        <a:cs typeface="+mj-cs"/>
        <a:sym typeface="Gill Sans MT"/>
      </a:defRPr>
    </a:lvl3pPr>
    <a:lvl4pPr indent="685800" defTabSz="457200" latinLnBrk="0">
      <a:defRPr sz="1200">
        <a:latin typeface="+mj-lt"/>
        <a:ea typeface="+mj-ea"/>
        <a:cs typeface="+mj-cs"/>
        <a:sym typeface="Gill Sans MT"/>
      </a:defRPr>
    </a:lvl4pPr>
    <a:lvl5pPr indent="914400" defTabSz="457200" latinLnBrk="0">
      <a:defRPr sz="1200">
        <a:latin typeface="+mj-lt"/>
        <a:ea typeface="+mj-ea"/>
        <a:cs typeface="+mj-cs"/>
        <a:sym typeface="Gill Sans MT"/>
      </a:defRPr>
    </a:lvl5pPr>
    <a:lvl6pPr indent="1143000" defTabSz="457200" latinLnBrk="0">
      <a:defRPr sz="1200">
        <a:latin typeface="+mj-lt"/>
        <a:ea typeface="+mj-ea"/>
        <a:cs typeface="+mj-cs"/>
        <a:sym typeface="Gill Sans MT"/>
      </a:defRPr>
    </a:lvl6pPr>
    <a:lvl7pPr indent="1371600" defTabSz="457200" latinLnBrk="0">
      <a:defRPr sz="1200">
        <a:latin typeface="+mj-lt"/>
        <a:ea typeface="+mj-ea"/>
        <a:cs typeface="+mj-cs"/>
        <a:sym typeface="Gill Sans MT"/>
      </a:defRPr>
    </a:lvl7pPr>
    <a:lvl8pPr indent="1600200" defTabSz="457200" latinLnBrk="0">
      <a:defRPr sz="1200">
        <a:latin typeface="+mj-lt"/>
        <a:ea typeface="+mj-ea"/>
        <a:cs typeface="+mj-cs"/>
        <a:sym typeface="Gill Sans MT"/>
      </a:defRPr>
    </a:lvl8pPr>
    <a:lvl9pPr indent="1828800" defTabSz="457200" latinLnBrk="0">
      <a:defRPr sz="1200">
        <a:latin typeface="+mj-lt"/>
        <a:ea typeface="+mj-ea"/>
        <a:cs typeface="+mj-cs"/>
        <a:sym typeface="Gill Sans MT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tellysbil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kgrunn 1.png" descr="bakgrunn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" y="0"/>
            <a:ext cx="121881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bakgrunn 2.png" descr="bakgrunn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6029" y="-451727"/>
            <a:ext cx="14022051" cy="8242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CEJ_Logo_english_full_hvit.png" descr="ICEJ_Logo_english_full_hvi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193" y="1748133"/>
            <a:ext cx="6561615" cy="1651332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341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96F876-5268-4560-9799-7DB739B8D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BC9C9DE-B8A1-4326-BB99-340D69370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0FC4114-B6F3-43CD-BA5A-603F31CA0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0CB0-A5B4-44CE-8225-7E6C71A80CE6}" type="datetimeFigureOut">
              <a:rPr lang="nb-NO" smtClean="0"/>
              <a:t>30.04.2022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37F640-1BBC-4FCB-9E69-05B1447A9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212D75-E221-4D60-B8A3-179EC01A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1405-279C-4BAA-A806-7292AC296B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140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kgrunn 3.png" descr="bakgrunn 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3" y="0"/>
            <a:ext cx="1218627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teltekst"/>
          <p:cNvSpPr txBox="1">
            <a:spLocks noGrp="1"/>
          </p:cNvSpPr>
          <p:nvPr>
            <p:ph type="title"/>
          </p:nvPr>
        </p:nvSpPr>
        <p:spPr>
          <a:xfrm>
            <a:off x="1826683" y="1371600"/>
            <a:ext cx="9753601" cy="465138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82879" tIns="182879" rIns="182879" bIns="182879" anchor="ctr">
            <a:normAutofit/>
          </a:bodyPr>
          <a:lstStyle/>
          <a:p>
            <a:r>
              <a:t>Titteltekst</a:t>
            </a:r>
          </a:p>
        </p:txBody>
      </p:sp>
      <p:sp>
        <p:nvSpPr>
          <p:cNvPr id="4" name="Brødtekst nivå én…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5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10758922" y="6299962"/>
            <a:ext cx="365762" cy="201677"/>
          </a:xfrm>
          <a:prstGeom prst="rect">
            <a:avLst/>
          </a:prstGeom>
          <a:solidFill>
            <a:srgbClr val="1D1D1D">
              <a:alpha val="70000"/>
            </a:srgbClr>
          </a:solidFill>
          <a:ln w="12700">
            <a:miter lim="400000"/>
          </a:ln>
        </p:spPr>
        <p:txBody>
          <a:bodyPr lIns="18288" tIns="18288" rIns="18288" bIns="18288" anchor="ctr">
            <a:spAutoFit/>
          </a:bodyPr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all" spc="200" baseline="0">
          <a:solidFill>
            <a:srgbClr val="262626"/>
          </a:solidFill>
          <a:uFillTx/>
          <a:latin typeface="+mj-lt"/>
          <a:ea typeface="+mj-ea"/>
          <a:cs typeface="+mj-cs"/>
          <a:sym typeface="Gill Sans MT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all" spc="200" baseline="0">
          <a:solidFill>
            <a:srgbClr val="262626"/>
          </a:solidFill>
          <a:uFillTx/>
          <a:latin typeface="+mj-lt"/>
          <a:ea typeface="+mj-ea"/>
          <a:cs typeface="+mj-cs"/>
          <a:sym typeface="Gill Sans MT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all" spc="200" baseline="0">
          <a:solidFill>
            <a:srgbClr val="262626"/>
          </a:solidFill>
          <a:uFillTx/>
          <a:latin typeface="+mj-lt"/>
          <a:ea typeface="+mj-ea"/>
          <a:cs typeface="+mj-cs"/>
          <a:sym typeface="Gill Sans MT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all" spc="200" baseline="0">
          <a:solidFill>
            <a:srgbClr val="262626"/>
          </a:solidFill>
          <a:uFillTx/>
          <a:latin typeface="+mj-lt"/>
          <a:ea typeface="+mj-ea"/>
          <a:cs typeface="+mj-cs"/>
          <a:sym typeface="Gill Sans MT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all" spc="200" baseline="0">
          <a:solidFill>
            <a:srgbClr val="262626"/>
          </a:solidFill>
          <a:uFillTx/>
          <a:latin typeface="+mj-lt"/>
          <a:ea typeface="+mj-ea"/>
          <a:cs typeface="+mj-cs"/>
          <a:sym typeface="Gill Sans MT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all" spc="200" baseline="0">
          <a:solidFill>
            <a:srgbClr val="262626"/>
          </a:solidFill>
          <a:uFillTx/>
          <a:latin typeface="+mj-lt"/>
          <a:ea typeface="+mj-ea"/>
          <a:cs typeface="+mj-cs"/>
          <a:sym typeface="Gill Sans MT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all" spc="200" baseline="0">
          <a:solidFill>
            <a:srgbClr val="262626"/>
          </a:solidFill>
          <a:uFillTx/>
          <a:latin typeface="+mj-lt"/>
          <a:ea typeface="+mj-ea"/>
          <a:cs typeface="+mj-cs"/>
          <a:sym typeface="Gill Sans MT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all" spc="200" baseline="0">
          <a:solidFill>
            <a:srgbClr val="262626"/>
          </a:solidFill>
          <a:uFillTx/>
          <a:latin typeface="+mj-lt"/>
          <a:ea typeface="+mj-ea"/>
          <a:cs typeface="+mj-cs"/>
          <a:sym typeface="Gill Sans MT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all" spc="200" baseline="0">
          <a:solidFill>
            <a:srgbClr val="262626"/>
          </a:solidFill>
          <a:uFillTx/>
          <a:latin typeface="+mj-lt"/>
          <a:ea typeface="+mj-ea"/>
          <a:cs typeface="+mj-cs"/>
          <a:sym typeface="Gill Sans MT"/>
        </a:defRPr>
      </a:lvl9pPr>
    </p:titleStyle>
    <p:bodyStyle>
      <a:lvl1pPr marL="228600" marR="0" indent="-228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262626"/>
          </a:solidFill>
          <a:uFillTx/>
          <a:latin typeface="+mj-lt"/>
          <a:ea typeface="+mj-ea"/>
          <a:cs typeface="+mj-cs"/>
          <a:sym typeface="Gill Sans MT"/>
        </a:defRPr>
      </a:lvl1pPr>
      <a:lvl2pPr marL="485775" marR="0" indent="-257175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262626"/>
          </a:solidFill>
          <a:uFillTx/>
          <a:latin typeface="+mj-lt"/>
          <a:ea typeface="+mj-ea"/>
          <a:cs typeface="+mj-cs"/>
          <a:sym typeface="Gill Sans MT"/>
        </a:defRPr>
      </a:lvl2pPr>
      <a:lvl3pPr marL="714375" marR="0" indent="-257175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262626"/>
          </a:solidFill>
          <a:uFillTx/>
          <a:latin typeface="+mj-lt"/>
          <a:ea typeface="+mj-ea"/>
          <a:cs typeface="+mj-cs"/>
          <a:sym typeface="Gill Sans MT"/>
        </a:defRPr>
      </a:lvl3pPr>
      <a:lvl4pPr marL="942975" marR="0" indent="-257175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262626"/>
          </a:solidFill>
          <a:uFillTx/>
          <a:latin typeface="+mj-lt"/>
          <a:ea typeface="+mj-ea"/>
          <a:cs typeface="+mj-cs"/>
          <a:sym typeface="Gill Sans MT"/>
        </a:defRPr>
      </a:lvl4pPr>
      <a:lvl5pPr marL="1171575" marR="0" indent="-257175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262626"/>
          </a:solidFill>
          <a:uFillTx/>
          <a:latin typeface="+mj-lt"/>
          <a:ea typeface="+mj-ea"/>
          <a:cs typeface="+mj-cs"/>
          <a:sym typeface="Gill Sans MT"/>
        </a:defRPr>
      </a:lvl5pPr>
      <a:lvl6pPr marL="1341437" marR="0" indent="-257175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262626"/>
          </a:solidFill>
          <a:uFillTx/>
          <a:latin typeface="+mj-lt"/>
          <a:ea typeface="+mj-ea"/>
          <a:cs typeface="+mj-cs"/>
          <a:sym typeface="Gill Sans MT"/>
        </a:defRPr>
      </a:lvl6pPr>
      <a:lvl7pPr marL="1512887" marR="0" indent="-257175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262626"/>
          </a:solidFill>
          <a:uFillTx/>
          <a:latin typeface="+mj-lt"/>
          <a:ea typeface="+mj-ea"/>
          <a:cs typeface="+mj-cs"/>
          <a:sym typeface="Gill Sans MT"/>
        </a:defRPr>
      </a:lvl7pPr>
      <a:lvl8pPr marL="1685925" marR="0" indent="-257175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262626"/>
          </a:solidFill>
          <a:uFillTx/>
          <a:latin typeface="+mj-lt"/>
          <a:ea typeface="+mj-ea"/>
          <a:cs typeface="+mj-cs"/>
          <a:sym typeface="Gill Sans MT"/>
        </a:defRPr>
      </a:lvl8pPr>
      <a:lvl9pPr marL="1911350" marR="0" indent="-257175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262626"/>
          </a:solidFill>
          <a:uFillTx/>
          <a:latin typeface="+mj-lt"/>
          <a:ea typeface="+mj-ea"/>
          <a:cs typeface="+mj-cs"/>
          <a:sym typeface="Gill Sans MT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kgrunn 3.png" descr="bakgrunn 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" y="0"/>
            <a:ext cx="1218627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o del título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82879" tIns="182879" rIns="182879" bIns="18287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4" name="Nivel de texto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0758922" y="6299962"/>
            <a:ext cx="365761" cy="201677"/>
          </a:xfrm>
          <a:prstGeom prst="rect">
            <a:avLst/>
          </a:prstGeom>
          <a:solidFill>
            <a:srgbClr val="1D1D1D">
              <a:alpha val="70000"/>
            </a:srgbClr>
          </a:solidFill>
          <a:ln w="12700">
            <a:miter lim="400000"/>
          </a:ln>
        </p:spPr>
        <p:txBody>
          <a:bodyPr lIns="18288" tIns="18288" rIns="18288" bIns="18288" anchor="ctr">
            <a:spAutoFit/>
          </a:bodyPr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33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all" spc="200" baseline="0">
          <a:solidFill>
            <a:srgbClr val="262626"/>
          </a:solidFill>
          <a:uFillTx/>
          <a:latin typeface="+mn-lt"/>
          <a:ea typeface="+mn-ea"/>
          <a:cs typeface="+mn-cs"/>
          <a:sym typeface="Gill Sans MT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all" spc="200" baseline="0">
          <a:solidFill>
            <a:srgbClr val="262626"/>
          </a:solidFill>
          <a:uFillTx/>
          <a:latin typeface="+mn-lt"/>
          <a:ea typeface="+mn-ea"/>
          <a:cs typeface="+mn-cs"/>
          <a:sym typeface="Gill Sans MT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all" spc="200" baseline="0">
          <a:solidFill>
            <a:srgbClr val="262626"/>
          </a:solidFill>
          <a:uFillTx/>
          <a:latin typeface="+mn-lt"/>
          <a:ea typeface="+mn-ea"/>
          <a:cs typeface="+mn-cs"/>
          <a:sym typeface="Gill Sans MT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all" spc="200" baseline="0">
          <a:solidFill>
            <a:srgbClr val="262626"/>
          </a:solidFill>
          <a:uFillTx/>
          <a:latin typeface="+mn-lt"/>
          <a:ea typeface="+mn-ea"/>
          <a:cs typeface="+mn-cs"/>
          <a:sym typeface="Gill Sans MT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all" spc="200" baseline="0">
          <a:solidFill>
            <a:srgbClr val="262626"/>
          </a:solidFill>
          <a:uFillTx/>
          <a:latin typeface="+mn-lt"/>
          <a:ea typeface="+mn-ea"/>
          <a:cs typeface="+mn-cs"/>
          <a:sym typeface="Gill Sans MT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all" spc="200" baseline="0">
          <a:solidFill>
            <a:srgbClr val="262626"/>
          </a:solidFill>
          <a:uFillTx/>
          <a:latin typeface="+mn-lt"/>
          <a:ea typeface="+mn-ea"/>
          <a:cs typeface="+mn-cs"/>
          <a:sym typeface="Gill Sans MT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all" spc="200" baseline="0">
          <a:solidFill>
            <a:srgbClr val="262626"/>
          </a:solidFill>
          <a:uFillTx/>
          <a:latin typeface="+mn-lt"/>
          <a:ea typeface="+mn-ea"/>
          <a:cs typeface="+mn-cs"/>
          <a:sym typeface="Gill Sans MT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all" spc="200" baseline="0">
          <a:solidFill>
            <a:srgbClr val="262626"/>
          </a:solidFill>
          <a:uFillTx/>
          <a:latin typeface="+mn-lt"/>
          <a:ea typeface="+mn-ea"/>
          <a:cs typeface="+mn-cs"/>
          <a:sym typeface="Gill Sans MT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all" spc="200" baseline="0">
          <a:solidFill>
            <a:srgbClr val="262626"/>
          </a:solidFill>
          <a:uFillTx/>
          <a:latin typeface="+mn-lt"/>
          <a:ea typeface="+mn-ea"/>
          <a:cs typeface="+mn-cs"/>
          <a:sym typeface="Gill Sans MT"/>
        </a:defRPr>
      </a:lvl9pPr>
    </p:titleStyle>
    <p:bodyStyle>
      <a:lvl1pPr marL="228600" marR="0" indent="-228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262626"/>
          </a:solidFill>
          <a:uFillTx/>
          <a:latin typeface="+mn-lt"/>
          <a:ea typeface="+mn-ea"/>
          <a:cs typeface="+mn-cs"/>
          <a:sym typeface="Gill Sans MT"/>
        </a:defRPr>
      </a:lvl1pPr>
      <a:lvl2pPr marL="485775" marR="0" indent="-257175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262626"/>
          </a:solidFill>
          <a:uFillTx/>
          <a:latin typeface="+mn-lt"/>
          <a:ea typeface="+mn-ea"/>
          <a:cs typeface="+mn-cs"/>
          <a:sym typeface="Gill Sans MT"/>
        </a:defRPr>
      </a:lvl2pPr>
      <a:lvl3pPr marL="714375" marR="0" indent="-257175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262626"/>
          </a:solidFill>
          <a:uFillTx/>
          <a:latin typeface="+mn-lt"/>
          <a:ea typeface="+mn-ea"/>
          <a:cs typeface="+mn-cs"/>
          <a:sym typeface="Gill Sans MT"/>
        </a:defRPr>
      </a:lvl3pPr>
      <a:lvl4pPr marL="942975" marR="0" indent="-257175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262626"/>
          </a:solidFill>
          <a:uFillTx/>
          <a:latin typeface="+mn-lt"/>
          <a:ea typeface="+mn-ea"/>
          <a:cs typeface="+mn-cs"/>
          <a:sym typeface="Gill Sans MT"/>
        </a:defRPr>
      </a:lvl4pPr>
      <a:lvl5pPr marL="1171575" marR="0" indent="-257175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262626"/>
          </a:solidFill>
          <a:uFillTx/>
          <a:latin typeface="+mn-lt"/>
          <a:ea typeface="+mn-ea"/>
          <a:cs typeface="+mn-cs"/>
          <a:sym typeface="Gill Sans MT"/>
        </a:defRPr>
      </a:lvl5pPr>
      <a:lvl6pPr marL="1341437" marR="0" indent="-257175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262626"/>
          </a:solidFill>
          <a:uFillTx/>
          <a:latin typeface="+mn-lt"/>
          <a:ea typeface="+mn-ea"/>
          <a:cs typeface="+mn-cs"/>
          <a:sym typeface="Gill Sans MT"/>
        </a:defRPr>
      </a:lvl6pPr>
      <a:lvl7pPr marL="1512887" marR="0" indent="-257175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262626"/>
          </a:solidFill>
          <a:uFillTx/>
          <a:latin typeface="+mn-lt"/>
          <a:ea typeface="+mn-ea"/>
          <a:cs typeface="+mn-cs"/>
          <a:sym typeface="Gill Sans MT"/>
        </a:defRPr>
      </a:lvl7pPr>
      <a:lvl8pPr marL="1685925" marR="0" indent="-257175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262626"/>
          </a:solidFill>
          <a:uFillTx/>
          <a:latin typeface="+mn-lt"/>
          <a:ea typeface="+mn-ea"/>
          <a:cs typeface="+mn-cs"/>
          <a:sym typeface="Gill Sans MT"/>
        </a:defRPr>
      </a:lvl8pPr>
      <a:lvl9pPr marL="1911350" marR="0" indent="-257175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262626"/>
          </a:solidFill>
          <a:uFillTx/>
          <a:latin typeface="+mn-lt"/>
          <a:ea typeface="+mn-ea"/>
          <a:cs typeface="+mn-cs"/>
          <a:sym typeface="Gill Sans MT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5pPr>
      <a:lvl6pPr marL="0" marR="0" indent="2286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6pPr>
      <a:lvl7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7pPr>
      <a:lvl8pPr marL="0" marR="0" indent="3200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8pPr>
      <a:lvl9pPr marL="0" marR="0" indent="3657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bakgrunn 2.png" descr="bakgrunn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7466" y="-214375"/>
            <a:ext cx="13477480" cy="7922753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CEJ_Logo_english_full_hvit.png" descr="ICEJ_Logo_english_full_hvi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380" y="1854447"/>
            <a:ext cx="4873241" cy="1226428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icej.no"/>
          <p:cNvSpPr txBox="1"/>
          <p:nvPr/>
        </p:nvSpPr>
        <p:spPr>
          <a:xfrm>
            <a:off x="5520978" y="4094480"/>
            <a:ext cx="1150041" cy="485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icej.no</a:t>
            </a:r>
          </a:p>
        </p:txBody>
      </p:sp>
    </p:spTree>
    <p:extLst>
      <p:ext uri="{BB962C8B-B14F-4D97-AF65-F5344CB8AC3E}">
        <p14:creationId xmlns:p14="http://schemas.microsoft.com/office/powerpoint/2010/main" val="77765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bakgrunn 3.png" descr="bakgrunn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" y="0"/>
            <a:ext cx="1218627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ekst tekst tekst tekst tekst tekst tekst tekst tekst"/>
          <p:cNvSpPr txBox="1">
            <a:spLocks noGrp="1"/>
          </p:cNvSpPr>
          <p:nvPr>
            <p:ph type="body" idx="4294967295"/>
          </p:nvPr>
        </p:nvSpPr>
        <p:spPr>
          <a:xfrm>
            <a:off x="572494" y="1701579"/>
            <a:ext cx="10813774" cy="504907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ctr">
              <a:lnSpc>
                <a:spcPct val="120000"/>
              </a:lnSpc>
              <a:buSzTx/>
              <a:buNone/>
              <a:defRPr sz="2200">
                <a:solidFill>
                  <a:srgbClr val="0D468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/>
            <a:r>
              <a:rPr lang="nb-NO" sz="4400" dirty="0"/>
              <a:t>5. JERUSALEM</a:t>
            </a:r>
          </a:p>
          <a:p>
            <a:pPr algn="l"/>
            <a:r>
              <a:rPr lang="nb-NO" sz="4400" i="1" dirty="0"/>
              <a:t>Men jeg sier dere: Dere skal ikke sverge i det hele tatt, verken ved himmelen, for den er Guds trone, 35 eller ved jorden, for den er hans fotskammel, eller ved Jerusalem, for det er </a:t>
            </a:r>
            <a:r>
              <a:rPr lang="nb-NO" sz="4400" b="1" i="1" dirty="0"/>
              <a:t>den store kongens by</a:t>
            </a:r>
            <a:r>
              <a:rPr lang="nb-NO" sz="4400" i="1" dirty="0"/>
              <a:t>. </a:t>
            </a:r>
            <a:r>
              <a:rPr lang="nb-NO" sz="3300" dirty="0"/>
              <a:t>Matt 5.34 og 35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344230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bakgrunn 3.png" descr="bakgrunn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" y="0"/>
            <a:ext cx="1218627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ekst tekst tekst tekst tekst tekst tekst tekst tekst"/>
          <p:cNvSpPr txBox="1">
            <a:spLocks noGrp="1"/>
          </p:cNvSpPr>
          <p:nvPr>
            <p:ph type="body" idx="4294967295"/>
          </p:nvPr>
        </p:nvSpPr>
        <p:spPr>
          <a:xfrm>
            <a:off x="95415" y="1717482"/>
            <a:ext cx="11871297" cy="476283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>
              <a:lnSpc>
                <a:spcPct val="120000"/>
              </a:lnSpc>
              <a:buSzTx/>
              <a:buNone/>
              <a:defRPr sz="2200">
                <a:solidFill>
                  <a:srgbClr val="0D468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/>
            <a:r>
              <a:rPr lang="nb-NO" sz="4400" dirty="0"/>
              <a:t>6. GJENNOPPRETTELSE</a:t>
            </a:r>
          </a:p>
          <a:p>
            <a:pPr algn="l"/>
            <a:r>
              <a:rPr lang="nb-NO" sz="4000" dirty="0"/>
              <a:t>24 For Jeg skal ta dere fra folkeslagene og </a:t>
            </a:r>
            <a:r>
              <a:rPr lang="nb-NO" sz="4000" b="1" dirty="0"/>
              <a:t>samle dere fra alle landene</a:t>
            </a:r>
            <a:r>
              <a:rPr lang="nb-NO" sz="4000" dirty="0"/>
              <a:t>, og Jeg skal føre dere inn i deres eget land.</a:t>
            </a:r>
          </a:p>
          <a:p>
            <a:pPr algn="l"/>
            <a:r>
              <a:rPr lang="nb-NO" sz="4000" dirty="0"/>
              <a:t>25 Så skal </a:t>
            </a:r>
            <a:r>
              <a:rPr lang="nb-NO" sz="4000" b="1" dirty="0"/>
              <a:t>Jeg stenke rent vann på dere</a:t>
            </a:r>
            <a:r>
              <a:rPr lang="nb-NO" sz="4000" dirty="0"/>
              <a:t>, så dere skal bli rene. Jeg skal rense dere fra alle deres urenheter og fra alle deres avguder. </a:t>
            </a:r>
            <a:r>
              <a:rPr lang="nb-NO" dirty="0"/>
              <a:t>Esekiel 36, Bibelen Guds Ord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99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bakgrunn 3.png" descr="bakgrunn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" y="0"/>
            <a:ext cx="1218627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ekst tekst tekst tekst tekst tekst tekst tekst tekst"/>
          <p:cNvSpPr txBox="1">
            <a:spLocks noGrp="1"/>
          </p:cNvSpPr>
          <p:nvPr>
            <p:ph type="body" idx="4294967295"/>
          </p:nvPr>
        </p:nvSpPr>
        <p:spPr>
          <a:xfrm>
            <a:off x="294198" y="2182218"/>
            <a:ext cx="10568996" cy="386778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ctr">
              <a:lnSpc>
                <a:spcPct val="120000"/>
              </a:lnSpc>
              <a:buSzTx/>
              <a:buNone/>
              <a:defRPr sz="2200">
                <a:solidFill>
                  <a:srgbClr val="0D468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/>
            <a:r>
              <a:rPr lang="nb-NO" sz="4400" dirty="0"/>
              <a:t>7. KAMPEN</a:t>
            </a:r>
          </a:p>
          <a:p>
            <a:pPr algn="l"/>
            <a:r>
              <a:rPr lang="nb-NO" sz="4400" i="1" dirty="0"/>
              <a:t>2 Gud, hold deg ikke i ro,  vær ikke stille og taus, Gud! 3 </a:t>
            </a:r>
            <a:r>
              <a:rPr lang="nb-NO" sz="4400" b="1" i="1" dirty="0"/>
              <a:t>Dine fiender </a:t>
            </a:r>
            <a:r>
              <a:rPr lang="nb-NO" sz="4400" i="1" dirty="0"/>
              <a:t>buldrer! De som hater deg, løfter hodet. 4 De legger listige planer mot ditt folk, de rådslår med hverandre mot dem du verner. 5 De sier: «Kom, </a:t>
            </a:r>
            <a:r>
              <a:rPr lang="nb-NO" sz="4400" b="1" i="1" dirty="0"/>
              <a:t>la oss utslette dem som folk</a:t>
            </a:r>
            <a:r>
              <a:rPr lang="nb-NO" sz="4400" i="1" dirty="0"/>
              <a:t>, så Israels navn ikke lenger blir husket!» </a:t>
            </a:r>
            <a:r>
              <a:rPr lang="nb-NO" sz="3100" dirty="0"/>
              <a:t>Salme 83</a:t>
            </a:r>
            <a:endParaRPr lang="nb-NO" sz="6200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043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bakgrunn 3.png" descr="bakgrunn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" y="0"/>
            <a:ext cx="1218627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ekst tekst tekst tekst tekst tekst tekst tekst tekst"/>
          <p:cNvSpPr txBox="1">
            <a:spLocks noGrp="1"/>
          </p:cNvSpPr>
          <p:nvPr>
            <p:ph type="body" idx="4294967295"/>
          </p:nvPr>
        </p:nvSpPr>
        <p:spPr>
          <a:xfrm>
            <a:off x="508883" y="1534602"/>
            <a:ext cx="11084119" cy="52399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SzTx/>
              <a:buNone/>
              <a:defRPr sz="2200">
                <a:solidFill>
                  <a:srgbClr val="0D468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/>
            <a:r>
              <a:rPr lang="nb-NO" sz="4400" dirty="0"/>
              <a:t>8. KIRKENS GJELD OG KALL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b-NO" sz="3600" i="1" dirty="0"/>
              <a:t>De har selv bestemt dette og står jo også i </a:t>
            </a:r>
            <a:r>
              <a:rPr lang="nb-NO" sz="3600" b="1" i="1" dirty="0"/>
              <a:t>gjeld</a:t>
            </a:r>
            <a:r>
              <a:rPr lang="nb-NO" sz="3600" i="1" dirty="0"/>
              <a:t> til dem. De skylder å hjelpe dem med materielle gaver når de selv, </a:t>
            </a:r>
            <a:r>
              <a:rPr lang="nb-NO" sz="3600" b="1" i="1" dirty="0"/>
              <a:t>som hedninger, har fått del i deres åndelige gaver</a:t>
            </a:r>
            <a:r>
              <a:rPr lang="nb-NO" sz="3600" i="1" dirty="0"/>
              <a:t>. </a:t>
            </a:r>
            <a:r>
              <a:rPr lang="nb-NO" dirty="0"/>
              <a:t>Rom 15.27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4000" i="1" dirty="0"/>
              <a:t>Trøst, ja trøst Mitt folk, sier deres Gud </a:t>
            </a:r>
            <a:r>
              <a:rPr lang="nb-NO" sz="2400" i="1" dirty="0"/>
              <a:t>Jes 40.1</a:t>
            </a:r>
            <a:endParaRPr sz="3200" i="1" dirty="0"/>
          </a:p>
        </p:txBody>
      </p:sp>
    </p:spTree>
    <p:extLst>
      <p:ext uri="{BB962C8B-B14F-4D97-AF65-F5344CB8AC3E}">
        <p14:creationId xmlns:p14="http://schemas.microsoft.com/office/powerpoint/2010/main" val="416893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7286E45F-4D3B-4309-9243-2E1994AE8CF9}"/>
              </a:ext>
            </a:extLst>
          </p:cNvPr>
          <p:cNvCxnSpPr>
            <a:cxnSpLocks/>
          </p:cNvCxnSpPr>
          <p:nvPr/>
        </p:nvCxnSpPr>
        <p:spPr>
          <a:xfrm>
            <a:off x="492981" y="3172045"/>
            <a:ext cx="10691361" cy="61053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70354EE7-907B-4C2A-9542-A627B3F8AFF0}"/>
              </a:ext>
            </a:extLst>
          </p:cNvPr>
          <p:cNvSpPr txBox="1"/>
          <p:nvPr/>
        </p:nvSpPr>
        <p:spPr>
          <a:xfrm>
            <a:off x="611126" y="1403819"/>
            <a:ext cx="1998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ill Sans MT"/>
              </a:rPr>
              <a:t>HENSIKTEN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ill Sans MT"/>
              </a:rPr>
              <a:t>Frelse til en fortapt menneskeslekt 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782A95D-F13B-4DA4-90A1-D154959BAE1D}"/>
              </a:ext>
            </a:extLst>
          </p:cNvPr>
          <p:cNvSpPr txBox="1"/>
          <p:nvPr/>
        </p:nvSpPr>
        <p:spPr>
          <a:xfrm>
            <a:off x="1814052" y="3850698"/>
            <a:ext cx="1648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ill Sans MT"/>
              </a:rPr>
              <a:t>PAKTEN</a:t>
            </a:r>
            <a:r>
              <a:rPr kumimoji="0" lang="nb-N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ill Sans MT"/>
              </a:rPr>
              <a:t> 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ill Sans MT"/>
              </a:rPr>
              <a:t>Guds pakt med det jødiske folk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40AC6E1E-8BBC-4A36-B3EA-587D67DB3337}"/>
              </a:ext>
            </a:extLst>
          </p:cNvPr>
          <p:cNvSpPr txBox="1"/>
          <p:nvPr/>
        </p:nvSpPr>
        <p:spPr>
          <a:xfrm>
            <a:off x="3190578" y="1447994"/>
            <a:ext cx="1541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ill Sans MT"/>
              </a:rPr>
              <a:t>LANDET</a:t>
            </a:r>
            <a:r>
              <a:rPr kumimoji="0" lang="nb-N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ill Sans MT"/>
              </a:rPr>
              <a:t> 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ill Sans MT"/>
              </a:rPr>
              <a:t>Gud har utvalgt et land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10569CE1-2996-4A71-B6EC-0CBEFB6A1F49}"/>
              </a:ext>
            </a:extLst>
          </p:cNvPr>
          <p:cNvSpPr txBox="1"/>
          <p:nvPr/>
        </p:nvSpPr>
        <p:spPr>
          <a:xfrm>
            <a:off x="5838661" y="1170022"/>
            <a:ext cx="1772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ill Sans MT"/>
              </a:rPr>
              <a:t>JERUSALEM</a:t>
            </a:r>
            <a:r>
              <a:rPr kumimoji="0" lang="nb-N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ill Sans MT"/>
              </a:rPr>
              <a:t> Byen hvor de store hendelsene finner sted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B5CD2776-9A1F-46BE-9761-A45B9D7244AE}"/>
              </a:ext>
            </a:extLst>
          </p:cNvPr>
          <p:cNvSpPr txBox="1"/>
          <p:nvPr/>
        </p:nvSpPr>
        <p:spPr>
          <a:xfrm>
            <a:off x="6448100" y="3850698"/>
            <a:ext cx="2678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ill Sans MT"/>
              </a:rPr>
              <a:t>GJENNOPPRETTELSE</a:t>
            </a:r>
            <a:r>
              <a:rPr kumimoji="0" lang="nb-N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ill Sans MT"/>
              </a:rPr>
              <a:t> Guds Ord gir løfte om fysisk og åndelig gjenopprettelse for sitt folk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31BD547-1CDD-46E2-9194-786776B2AD89}"/>
              </a:ext>
            </a:extLst>
          </p:cNvPr>
          <p:cNvSpPr txBox="1"/>
          <p:nvPr/>
        </p:nvSpPr>
        <p:spPr>
          <a:xfrm>
            <a:off x="8566967" y="893996"/>
            <a:ext cx="19615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ill Sans MT"/>
              </a:rPr>
              <a:t>KAMPEN</a:t>
            </a:r>
            <a:r>
              <a:rPr kumimoji="0" lang="nb-N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ill Sans MT"/>
              </a:rPr>
              <a:t> 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ill Sans MT"/>
              </a:rPr>
              <a:t>Som et utvalgt folk står jødene i en særlig kamp gjennom historien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BFC7F3C6-43AB-4906-9444-A65C552D990F}"/>
              </a:ext>
            </a:extLst>
          </p:cNvPr>
          <p:cNvSpPr txBox="1"/>
          <p:nvPr/>
        </p:nvSpPr>
        <p:spPr>
          <a:xfrm>
            <a:off x="9847433" y="3842730"/>
            <a:ext cx="16886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ill Sans MT"/>
              </a:rPr>
              <a:t>KIRKENS GJELD OG ANSVAR 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ill Sans MT"/>
              </a:rPr>
              <a:t>Vi har fått del i jødenes åndelig goder og står i gjeld.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81C08876-87E7-419B-B798-27B996C7D9B3}"/>
              </a:ext>
            </a:extLst>
          </p:cNvPr>
          <p:cNvSpPr txBox="1"/>
          <p:nvPr/>
        </p:nvSpPr>
        <p:spPr>
          <a:xfrm>
            <a:off x="4033213" y="3844628"/>
            <a:ext cx="2263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ill Sans MT"/>
              </a:rPr>
              <a:t>JESUS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ill Sans MT"/>
              </a:rPr>
              <a:t>Korsfestelsen av Jesus er nøkkelen til våre frelse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B31962E5-8550-4B55-8849-2E51B1E1F92A}"/>
              </a:ext>
            </a:extLst>
          </p:cNvPr>
          <p:cNvSpPr txBox="1"/>
          <p:nvPr/>
        </p:nvSpPr>
        <p:spPr>
          <a:xfrm>
            <a:off x="995516" y="2248298"/>
            <a:ext cx="538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ill Sans MT"/>
              </a:rPr>
              <a:t>1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24465152-88AB-4C18-AB15-E0A02E80DDA4}"/>
              </a:ext>
            </a:extLst>
          </p:cNvPr>
          <p:cNvSpPr txBox="1"/>
          <p:nvPr/>
        </p:nvSpPr>
        <p:spPr>
          <a:xfrm>
            <a:off x="2061087" y="3247778"/>
            <a:ext cx="538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ill Sans MT"/>
              </a:rPr>
              <a:t>2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25DFBEB2-5B34-42CB-823F-8EB131E850C0}"/>
              </a:ext>
            </a:extLst>
          </p:cNvPr>
          <p:cNvSpPr txBox="1"/>
          <p:nvPr/>
        </p:nvSpPr>
        <p:spPr>
          <a:xfrm>
            <a:off x="3462795" y="2277275"/>
            <a:ext cx="538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ill Sans MT"/>
              </a:rPr>
              <a:t>3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21ECD0F5-B9DA-4946-81E7-2EFA97735B7B}"/>
              </a:ext>
            </a:extLst>
          </p:cNvPr>
          <p:cNvSpPr txBox="1"/>
          <p:nvPr/>
        </p:nvSpPr>
        <p:spPr>
          <a:xfrm>
            <a:off x="4579669" y="3200400"/>
            <a:ext cx="538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ill Sans MT"/>
              </a:rPr>
              <a:t>4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32767535-D695-43B7-8D84-0E8EA84BB3AE}"/>
              </a:ext>
            </a:extLst>
          </p:cNvPr>
          <p:cNvSpPr txBox="1"/>
          <p:nvPr/>
        </p:nvSpPr>
        <p:spPr>
          <a:xfrm>
            <a:off x="6171313" y="2283305"/>
            <a:ext cx="538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ill Sans MT"/>
              </a:rPr>
              <a:t>5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5DCBAE97-7052-423B-B4A8-04A9F72915B9}"/>
              </a:ext>
            </a:extLst>
          </p:cNvPr>
          <p:cNvSpPr txBox="1"/>
          <p:nvPr/>
        </p:nvSpPr>
        <p:spPr>
          <a:xfrm>
            <a:off x="7476195" y="3200400"/>
            <a:ext cx="538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ill Sans MT"/>
              </a:rPr>
              <a:t>6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2C460038-6850-4037-A2B1-681A04E5DAF4}"/>
              </a:ext>
            </a:extLst>
          </p:cNvPr>
          <p:cNvSpPr txBox="1"/>
          <p:nvPr/>
        </p:nvSpPr>
        <p:spPr>
          <a:xfrm>
            <a:off x="8946739" y="2327149"/>
            <a:ext cx="538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ill Sans MT"/>
              </a:rPr>
              <a:t>7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7B3168DE-A9AD-460A-8582-D9CDB44ADB00}"/>
              </a:ext>
            </a:extLst>
          </p:cNvPr>
          <p:cNvSpPr txBox="1"/>
          <p:nvPr/>
        </p:nvSpPr>
        <p:spPr>
          <a:xfrm>
            <a:off x="10334790" y="3145638"/>
            <a:ext cx="538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ill Sans MT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7669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9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bakgrunn 2.png" descr="bakgrunn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7466" y="-214375"/>
            <a:ext cx="13477480" cy="7922753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CEJ_Logo_english_full_hvit.png" descr="ICEJ_Logo_english_full_hvi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380" y="1854447"/>
            <a:ext cx="4873241" cy="1226428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icej.no"/>
          <p:cNvSpPr txBox="1"/>
          <p:nvPr/>
        </p:nvSpPr>
        <p:spPr>
          <a:xfrm>
            <a:off x="5520978" y="4094480"/>
            <a:ext cx="1150041" cy="485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6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icej.no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bakgrunn 1.png" descr="bakgrunn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" y="0"/>
            <a:ext cx="121881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TITEL TITEL TITEL TITEL TITEL"/>
          <p:cNvSpPr txBox="1"/>
          <p:nvPr/>
        </p:nvSpPr>
        <p:spPr>
          <a:xfrm>
            <a:off x="1254950" y="3056303"/>
            <a:ext cx="9682099" cy="745393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4400">
              <a:lnSpc>
                <a:spcPct val="70000"/>
              </a:lnSpc>
              <a:defRPr sz="5700" cap="all" spc="356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nb-NO" dirty="0"/>
              <a:t>Israelteologi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bakgrunn 3.png" descr="bakgrunn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" y="0"/>
            <a:ext cx="1218627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ekst tekst tekst tekst tekst tekst tekst tekst tekst"/>
          <p:cNvSpPr txBox="1">
            <a:spLocks noGrp="1"/>
          </p:cNvSpPr>
          <p:nvPr>
            <p:ph type="body" idx="4294967295"/>
          </p:nvPr>
        </p:nvSpPr>
        <p:spPr>
          <a:xfrm>
            <a:off x="190832" y="1872117"/>
            <a:ext cx="11370365" cy="38677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>
              <a:lnSpc>
                <a:spcPct val="120000"/>
              </a:lnSpc>
              <a:buSzTx/>
              <a:buNone/>
              <a:defRPr sz="2200">
                <a:solidFill>
                  <a:srgbClr val="0D468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/>
            <a:r>
              <a:rPr lang="nb-NO" sz="4000" i="1" dirty="0"/>
              <a:t>De holdt seg trofast til apostlenes lære</a:t>
            </a:r>
          </a:p>
          <a:p>
            <a:pPr algn="r"/>
            <a:r>
              <a:rPr lang="nb-NO" sz="3200" i="1" dirty="0" err="1"/>
              <a:t>Apg</a:t>
            </a:r>
            <a:r>
              <a:rPr lang="nb-NO" sz="3200" i="1" dirty="0"/>
              <a:t> 2.42</a:t>
            </a:r>
          </a:p>
          <a:p>
            <a:pPr algn="l"/>
            <a:r>
              <a:rPr lang="nb-NO" sz="4400" i="1" dirty="0"/>
              <a:t>Så kommer da troen av det budskapet en hører..</a:t>
            </a:r>
          </a:p>
          <a:p>
            <a:pPr algn="r"/>
            <a:r>
              <a:rPr lang="nb-NO" sz="3200" i="1" dirty="0"/>
              <a:t>Rom. 10.17</a:t>
            </a:r>
          </a:p>
          <a:p>
            <a:endParaRPr lang="nb-NO" sz="3200" i="1" dirty="0"/>
          </a:p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bakgrunn 3.png" descr="bakgrunn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" y="0"/>
            <a:ext cx="1218627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ekst tekst tekst tekst tekst tekst tekst tekst tekst"/>
          <p:cNvSpPr txBox="1">
            <a:spLocks noGrp="1"/>
          </p:cNvSpPr>
          <p:nvPr>
            <p:ph type="body" idx="4294967295"/>
          </p:nvPr>
        </p:nvSpPr>
        <p:spPr>
          <a:xfrm>
            <a:off x="1328806" y="2182218"/>
            <a:ext cx="9534388" cy="38677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SzTx/>
              <a:buNone/>
              <a:defRPr sz="2200">
                <a:solidFill>
                  <a:srgbClr val="0D468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/>
            <a:r>
              <a:rPr lang="nb-NO" sz="4400" dirty="0"/>
              <a:t>Erstatningsteologi</a:t>
            </a:r>
          </a:p>
          <a:p>
            <a:pPr algn="l"/>
            <a:r>
              <a:rPr lang="nb-NO" sz="4400" dirty="0"/>
              <a:t>		    &amp;</a:t>
            </a:r>
          </a:p>
          <a:p>
            <a:pPr algn="l"/>
            <a:r>
              <a:rPr lang="nb-NO" sz="4400" dirty="0"/>
              <a:t>	                </a:t>
            </a:r>
            <a:r>
              <a:rPr lang="nb-NO" sz="4400" dirty="0" err="1"/>
              <a:t>Ingenteologi</a:t>
            </a:r>
            <a:endParaRPr lang="nb-NO" sz="4400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0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bakgrunn 3.png" descr="bakgrunn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" y="0"/>
            <a:ext cx="1218627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ekst tekst tekst tekst tekst tekst tekst tekst tekst"/>
          <p:cNvSpPr txBox="1">
            <a:spLocks noGrp="1"/>
          </p:cNvSpPr>
          <p:nvPr>
            <p:ph type="body" idx="4294967295"/>
          </p:nvPr>
        </p:nvSpPr>
        <p:spPr>
          <a:xfrm>
            <a:off x="1328806" y="2182218"/>
            <a:ext cx="9534388" cy="38677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SzTx/>
              <a:buNone/>
              <a:defRPr sz="2200">
                <a:solidFill>
                  <a:srgbClr val="0D468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/>
            <a:r>
              <a:rPr lang="nb-NO" sz="4400" dirty="0"/>
              <a:t>Det store bildet</a:t>
            </a:r>
          </a:p>
          <a:p>
            <a:pPr algn="l"/>
            <a:r>
              <a:rPr lang="nb-NO" sz="4400" dirty="0"/>
              <a:t>		</a:t>
            </a:r>
            <a:r>
              <a:rPr lang="nb-NO" sz="6600" b="1" dirty="0"/>
              <a:t>Guds frelsesplan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093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bakgrunn 3.png" descr="bakgrunn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" y="0"/>
            <a:ext cx="1218627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ekst tekst tekst tekst tekst tekst tekst tekst tekst"/>
          <p:cNvSpPr txBox="1">
            <a:spLocks noGrp="1"/>
          </p:cNvSpPr>
          <p:nvPr>
            <p:ph type="body" idx="4294967295"/>
          </p:nvPr>
        </p:nvSpPr>
        <p:spPr>
          <a:xfrm>
            <a:off x="127221" y="1375576"/>
            <a:ext cx="11394219" cy="51842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>
              <a:lnSpc>
                <a:spcPct val="120000"/>
              </a:lnSpc>
              <a:buSzTx/>
              <a:buNone/>
              <a:defRPr sz="2200">
                <a:solidFill>
                  <a:srgbClr val="0D468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/>
            <a:r>
              <a:rPr lang="nb-NO" sz="4400" dirty="0"/>
              <a:t>1. HENSIKTEN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b-NO" sz="4400" i="1" dirty="0"/>
              <a:t>I deg skal </a:t>
            </a:r>
            <a:r>
              <a:rPr lang="nb-NO" sz="4400" b="1" i="1" dirty="0"/>
              <a:t>alle slekter på jorden velsignes </a:t>
            </a:r>
            <a:r>
              <a:rPr lang="nb-NO" sz="2800" dirty="0"/>
              <a:t>1.Mos 12.3</a:t>
            </a:r>
            <a:endParaRPr lang="nb-NO" sz="44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b-NO" sz="4400" i="1" dirty="0"/>
              <a:t>Og da Skriften forutså at det er av tro Gud rettferdiggjør folkeslagene, forkynte den </a:t>
            </a:r>
            <a:r>
              <a:rPr lang="nb-NO" sz="4400" b="1" i="1" dirty="0"/>
              <a:t>evangeliet</a:t>
            </a:r>
            <a:r>
              <a:rPr lang="nb-NO" sz="4400" i="1" dirty="0"/>
              <a:t> for Abraham på forhånd: I deg skal alle folkeslag bli velsignet. </a:t>
            </a:r>
            <a:r>
              <a:rPr lang="nb-NO" sz="2800" i="1" dirty="0"/>
              <a:t>Gal. 3.8 Bibelen Guds Ord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056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bakgrunn 3.png" descr="bakgrunn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" y="0"/>
            <a:ext cx="1218627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ekst tekst tekst tekst tekst tekst tekst tekst tekst"/>
          <p:cNvSpPr txBox="1">
            <a:spLocks noGrp="1"/>
          </p:cNvSpPr>
          <p:nvPr>
            <p:ph type="body" idx="4294967295"/>
          </p:nvPr>
        </p:nvSpPr>
        <p:spPr>
          <a:xfrm>
            <a:off x="421419" y="1423283"/>
            <a:ext cx="10797871" cy="520810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SzTx/>
              <a:buNone/>
              <a:defRPr sz="2200">
                <a:solidFill>
                  <a:srgbClr val="0D468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/>
            <a:r>
              <a:rPr lang="nb-NO" sz="4400" dirty="0"/>
              <a:t>2. PAKTEN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b-NO" sz="4400" i="1" dirty="0"/>
              <a:t>Den dagen sluttet Herren en </a:t>
            </a:r>
            <a:r>
              <a:rPr lang="nb-NO" sz="4400" b="1" i="1" dirty="0"/>
              <a:t>pakt</a:t>
            </a:r>
            <a:r>
              <a:rPr lang="nb-NO" sz="4400" i="1" dirty="0"/>
              <a:t> med Abram </a:t>
            </a:r>
            <a:r>
              <a:rPr lang="nb-NO" sz="2800" dirty="0"/>
              <a:t>1. Mos 15.18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b-NO" sz="4000" i="1" dirty="0"/>
              <a:t>En pakt som Gud først har gjort gyldig, blir ikke opphevet av loven som kom 430 år senere, slik at løftet settes ut av kraft </a:t>
            </a:r>
            <a:r>
              <a:rPr lang="nb-NO" sz="2400" dirty="0"/>
              <a:t>Gal 3.17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35941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bakgrunn 3.png" descr="bakgrunn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" y="0"/>
            <a:ext cx="1218627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ekst tekst tekst tekst tekst tekst tekst tekst tekst"/>
          <p:cNvSpPr txBox="1">
            <a:spLocks noGrp="1"/>
          </p:cNvSpPr>
          <p:nvPr>
            <p:ph type="body" idx="4294967295"/>
          </p:nvPr>
        </p:nvSpPr>
        <p:spPr>
          <a:xfrm>
            <a:off x="604299" y="1463040"/>
            <a:ext cx="10258895" cy="45869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SzTx/>
              <a:buNone/>
              <a:defRPr sz="2200">
                <a:solidFill>
                  <a:srgbClr val="0D468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/>
            <a:r>
              <a:rPr lang="nb-NO" sz="4400" dirty="0"/>
              <a:t>3. LANDET</a:t>
            </a:r>
          </a:p>
          <a:p>
            <a:pPr algn="l"/>
            <a:r>
              <a:rPr lang="nb-NO" sz="4400" i="1" dirty="0"/>
              <a:t>For hele det </a:t>
            </a:r>
            <a:r>
              <a:rPr lang="nb-NO" sz="4400" b="1" i="1" dirty="0"/>
              <a:t>landet </a:t>
            </a:r>
            <a:r>
              <a:rPr lang="nb-NO" sz="4400" i="1" dirty="0"/>
              <a:t>du ser, vil jeg gi deg og din ætt for alltid. </a:t>
            </a:r>
            <a:r>
              <a:rPr lang="nb-NO" sz="2400" i="1" dirty="0"/>
              <a:t>1. Mos 13.15</a:t>
            </a:r>
            <a:endParaRPr lang="nb-NO" sz="3200" i="1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661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bakgrunn 3.png" descr="bakgrunn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" y="0"/>
            <a:ext cx="1218627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ekst tekst tekst tekst tekst tekst tekst tekst tekst"/>
          <p:cNvSpPr txBox="1">
            <a:spLocks noGrp="1"/>
          </p:cNvSpPr>
          <p:nvPr>
            <p:ph type="body" idx="4294967295"/>
          </p:nvPr>
        </p:nvSpPr>
        <p:spPr>
          <a:xfrm>
            <a:off x="365760" y="1630017"/>
            <a:ext cx="11338560" cy="492185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ctr">
              <a:lnSpc>
                <a:spcPct val="120000"/>
              </a:lnSpc>
              <a:buSzTx/>
              <a:buNone/>
              <a:defRPr sz="2200">
                <a:solidFill>
                  <a:srgbClr val="0D468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/>
            <a:r>
              <a:rPr lang="nb-NO" sz="4400" dirty="0"/>
              <a:t>4. JESUS</a:t>
            </a:r>
          </a:p>
          <a:p>
            <a:pPr algn="l"/>
            <a:r>
              <a:rPr lang="nb-NO" sz="4400" i="1" dirty="0"/>
              <a:t>15Men </a:t>
            </a:r>
            <a:r>
              <a:rPr lang="nb-NO" sz="4400" b="1" i="1" dirty="0"/>
              <a:t>livets opphavsmann drepte dere</a:t>
            </a:r>
            <a:r>
              <a:rPr lang="nb-NO" sz="4400" i="1" dirty="0"/>
              <a:t>, han som Gud reiste opp fra de døde, det er vi vitner om. </a:t>
            </a:r>
          </a:p>
          <a:p>
            <a:pPr algn="l"/>
            <a:r>
              <a:rPr lang="nb-NO" sz="4400" i="1" dirty="0"/>
              <a:t>17 Jeg vet nok, </a:t>
            </a:r>
            <a:r>
              <a:rPr lang="nb-NO" sz="4400" b="1" i="1" dirty="0"/>
              <a:t>brødre, at dere handlet i uvitenhet</a:t>
            </a:r>
            <a:r>
              <a:rPr lang="nb-NO" sz="4400" i="1" dirty="0"/>
              <a:t>, akkurat som rådsherrene deres. </a:t>
            </a:r>
          </a:p>
          <a:p>
            <a:pPr algn="l"/>
            <a:r>
              <a:rPr lang="nb-NO" sz="4400" i="1" dirty="0"/>
              <a:t>18 </a:t>
            </a:r>
            <a:r>
              <a:rPr lang="nb-NO" sz="4400" b="1" i="1" dirty="0"/>
              <a:t>Men slik oppfylte Gud </a:t>
            </a:r>
            <a:r>
              <a:rPr lang="nb-NO" sz="4400" i="1" dirty="0"/>
              <a:t>det han hadde latt alle profetene forkynne på forhånd, at hans Messias skulle lide. </a:t>
            </a:r>
            <a:r>
              <a:rPr lang="nb-NO" sz="3600" dirty="0" err="1"/>
              <a:t>Apgj</a:t>
            </a:r>
            <a:r>
              <a:rPr lang="nb-NO" sz="3600" dirty="0"/>
              <a:t> 3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128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kke">
  <a:themeElements>
    <a:clrScheme name="Pakke">
      <a:dk1>
        <a:srgbClr val="000000"/>
      </a:dk1>
      <a:lt1>
        <a:srgbClr val="F2F2F2"/>
      </a:lt1>
      <a:dk2>
        <a:srgbClr val="A7A7A7"/>
      </a:dk2>
      <a:lt2>
        <a:srgbClr val="535353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00FF"/>
      </a:hlink>
      <a:folHlink>
        <a:srgbClr val="FF00FF"/>
      </a:folHlink>
    </a:clrScheme>
    <a:fontScheme name="Pakke">
      <a:majorFont>
        <a:latin typeface="Gill Sans MT"/>
        <a:ea typeface="Gill Sans MT"/>
        <a:cs typeface="Gill Sans MT"/>
      </a:majorFont>
      <a:minorFont>
        <a:latin typeface="Helvetica"/>
        <a:ea typeface="Helvetica"/>
        <a:cs typeface="Helvetica"/>
      </a:minorFont>
    </a:fontScheme>
    <a:fmtScheme name="Pakk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Pakke">
  <a:themeElements>
    <a:clrScheme name="Pakk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00FF"/>
      </a:hlink>
      <a:folHlink>
        <a:srgbClr val="FF00FF"/>
      </a:folHlink>
    </a:clrScheme>
    <a:fontScheme name="Pakke">
      <a:majorFont>
        <a:latin typeface="Helvetica"/>
        <a:ea typeface="Helvetica"/>
        <a:cs typeface="Helvetica"/>
      </a:majorFont>
      <a:minorFont>
        <a:latin typeface="Gill Sans MT"/>
        <a:ea typeface="Gill Sans MT"/>
        <a:cs typeface="Gill Sans MT"/>
      </a:minorFont>
    </a:fontScheme>
    <a:fmtScheme name="Pakk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Pakke">
  <a:themeElements>
    <a:clrScheme name="Pakk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00FF"/>
      </a:hlink>
      <a:folHlink>
        <a:srgbClr val="FF00FF"/>
      </a:folHlink>
    </a:clrScheme>
    <a:fontScheme name="Pakke">
      <a:majorFont>
        <a:latin typeface="Gill Sans MT"/>
        <a:ea typeface="Gill Sans MT"/>
        <a:cs typeface="Gill Sans MT"/>
      </a:majorFont>
      <a:minorFont>
        <a:latin typeface="Helvetica"/>
        <a:ea typeface="Helvetica"/>
        <a:cs typeface="Helvetica"/>
      </a:minorFont>
    </a:fontScheme>
    <a:fmtScheme name="Pakk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565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Gill Sans MT</vt:lpstr>
      <vt:lpstr>Helvetica</vt:lpstr>
      <vt:lpstr>Pakke</vt:lpstr>
      <vt:lpstr>1_Pakke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Dag Øyvind Juliussen</dc:creator>
  <cp:lastModifiedBy>Dag Øyvind Juliussen</cp:lastModifiedBy>
  <cp:revision>3</cp:revision>
  <dcterms:modified xsi:type="dcterms:W3CDTF">2022-04-30T10:02:03Z</dcterms:modified>
</cp:coreProperties>
</file>